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D6018-1CA4-4C40-B7F5-35F294D880F5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8C308-4756-4B1F-9D2A-39247276EBE1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Tm="6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Tm="6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Tm="6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Tm="6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Tm="6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Tm="6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Tm="6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Tm="6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с един скосен и заоблен ъгъл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ен триъгъл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Свободна форм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Свободна форм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Tm="6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Tm="6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Tm="600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9AC96B-F85D-4639-ABCB-7696D97CF656}" type="datetimeFigureOut">
              <a:rPr lang="bg-BG" smtClean="0"/>
              <a:pPr/>
              <a:t>22.3.2021 г.</a:t>
            </a:fld>
            <a:endParaRPr lang="bg-BG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B1DA73-2D59-46B3-8CD3-A85968BA0C26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Свободна форм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Свободна форм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 advTm="6000"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6000" b="1" dirty="0" smtClean="0">
                <a:latin typeface="Times New Roman" pitchFamily="18" charset="0"/>
                <a:cs typeface="Times New Roman" pitchFamily="18" charset="0"/>
              </a:rPr>
              <a:t>Табло за пожелания</a:t>
            </a:r>
            <a:endParaRPr lang="bg-BG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" descr="C:\Users\Velevi\Desktop\19478242_10206808005477932_613798575_n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106771"/>
            <a:ext cx="5486400" cy="40462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 advTm="6000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Група 7"/>
          <p:cNvGrpSpPr>
            <a:grpSpLocks/>
          </p:cNvGrpSpPr>
          <p:nvPr/>
        </p:nvGrpSpPr>
        <p:grpSpPr bwMode="auto">
          <a:xfrm>
            <a:off x="357158" y="428604"/>
            <a:ext cx="2720975" cy="2714644"/>
            <a:chOff x="0" y="0"/>
            <a:chExt cx="25895" cy="16211"/>
          </a:xfrm>
        </p:grpSpPr>
        <p:sp>
          <p:nvSpPr>
            <p:cNvPr id="3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5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Честит </a:t>
              </a:r>
              <a:r>
                <a:rPr lang="ru-RU" sz="1400" b="1" i="1" dirty="0" err="1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празник</a:t>
              </a: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 на </a:t>
              </a:r>
              <a:r>
                <a:rPr lang="ru-RU" sz="1400" b="1" i="1" dirty="0" err="1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всички</a:t>
              </a: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ru-RU" sz="1400" b="1" i="1" dirty="0" err="1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деца</a:t>
              </a: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 и госпожи!”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29" name="Група 8"/>
          <p:cNvGrpSpPr>
            <a:grpSpLocks/>
          </p:cNvGrpSpPr>
          <p:nvPr/>
        </p:nvGrpSpPr>
        <p:grpSpPr bwMode="auto">
          <a:xfrm>
            <a:off x="3357554" y="285728"/>
            <a:ext cx="2643253" cy="2928958"/>
            <a:chOff x="348" y="0"/>
            <a:chExt cx="20894" cy="16211"/>
          </a:xfrm>
        </p:grpSpPr>
        <p:sp>
          <p:nvSpPr>
            <p:cNvPr id="5" name="Правоъгълник 3"/>
            <p:cNvSpPr>
              <a:spLocks/>
            </p:cNvSpPr>
            <p:nvPr/>
          </p:nvSpPr>
          <p:spPr bwMode="auto">
            <a:xfrm>
              <a:off x="5977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E7C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" name="Закръглен правоъгълник 6"/>
            <p:cNvSpPr>
              <a:spLocks noChangeArrowheads="1"/>
            </p:cNvSpPr>
            <p:nvPr/>
          </p:nvSpPr>
          <p:spPr bwMode="auto">
            <a:xfrm>
              <a:off x="348" y="2259"/>
              <a:ext cx="20894" cy="8505"/>
            </a:xfrm>
            <a:prstGeom prst="roundRect">
              <a:avLst>
                <a:gd name="adj" fmla="val 27166"/>
              </a:avLst>
            </a:prstGeom>
            <a:solidFill>
              <a:srgbClr val="FFFFFF"/>
            </a:solidFill>
            <a:ln w="25400">
              <a:solidFill>
                <a:srgbClr val="10AC9A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i="1" dirty="0" smtClean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</a:t>
              </a:r>
              <a:r>
                <a:rPr lang="ru-RU" sz="1400" b="1" i="1" dirty="0" err="1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Бъдете</a:t>
              </a: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живи и </a:t>
              </a:r>
              <a:r>
                <a:rPr lang="ru-RU" sz="1400" b="1" i="1" dirty="0" err="1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здрави</a:t>
              </a: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, </a:t>
              </a:r>
              <a:r>
                <a:rPr lang="ru-RU" sz="1400" b="1" i="1" dirty="0" err="1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и</a:t>
              </a: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 все </a:t>
              </a:r>
              <a:r>
                <a:rPr lang="ru-RU" sz="1400" b="1" i="1" dirty="0" err="1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така</a:t>
              </a: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ru-RU" sz="1400" b="1" i="1" dirty="0" err="1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всеотдайни</a:t>
              </a: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! </a:t>
              </a: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Благодарим </a:t>
              </a:r>
              <a:r>
                <a:rPr lang="ru-RU" sz="1400" b="1" i="1" dirty="0" err="1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Ви</a:t>
              </a:r>
              <a:r>
                <a:rPr lang="ru-RU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!”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32" name="Група 9"/>
          <p:cNvGrpSpPr>
            <a:grpSpLocks/>
          </p:cNvGrpSpPr>
          <p:nvPr/>
        </p:nvGrpSpPr>
        <p:grpSpPr bwMode="auto">
          <a:xfrm>
            <a:off x="6215074" y="357166"/>
            <a:ext cx="2773362" cy="2928958"/>
            <a:chOff x="0" y="0"/>
            <a:chExt cx="24574" cy="16211"/>
          </a:xfrm>
        </p:grpSpPr>
        <p:sp>
          <p:nvSpPr>
            <p:cNvPr id="1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D836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" name="Закръглен правоъгълник 11"/>
            <p:cNvSpPr>
              <a:spLocks noChangeArrowheads="1"/>
            </p:cNvSpPr>
            <p:nvPr/>
          </p:nvSpPr>
          <p:spPr bwMode="auto">
            <a:xfrm>
              <a:off x="0" y="1270"/>
              <a:ext cx="24574" cy="97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44A921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1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„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100" i="1" dirty="0" smtClean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100" b="1" i="1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lang="bg-BG" sz="1100" b="1" i="1" dirty="0" smtClean="0">
                  <a:solidFill>
                    <a:schemeClr val="bg1"/>
                  </a:solidFill>
                </a:rPr>
                <a:t>„Мили деца, скъпи учители, нека всичките ви желания се сбъднат, нека винаги откривате нови хоризонти, и нека усмивката не слиза от лицата ви!”</a:t>
              </a:r>
              <a:endParaRPr lang="bg-BG" sz="1100" b="1" dirty="0" smtClean="0">
                <a:solidFill>
                  <a:schemeClr val="bg1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1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35" name="Група 12"/>
          <p:cNvGrpSpPr>
            <a:grpSpLocks/>
          </p:cNvGrpSpPr>
          <p:nvPr/>
        </p:nvGrpSpPr>
        <p:grpSpPr bwMode="auto">
          <a:xfrm>
            <a:off x="357188" y="3714752"/>
            <a:ext cx="2714585" cy="2786082"/>
            <a:chOff x="1156" y="0"/>
            <a:chExt cx="21959" cy="16211"/>
          </a:xfrm>
        </p:grpSpPr>
        <p:sp>
          <p:nvSpPr>
            <p:cNvPr id="13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E232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" name="Закръглен правоъгълник 14"/>
            <p:cNvSpPr>
              <a:spLocks noChangeArrowheads="1"/>
            </p:cNvSpPr>
            <p:nvPr/>
          </p:nvSpPr>
          <p:spPr bwMode="auto">
            <a:xfrm>
              <a:off x="1156" y="1270"/>
              <a:ext cx="21959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DBC105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39" name="Група 15"/>
          <p:cNvGrpSpPr>
            <a:grpSpLocks/>
          </p:cNvGrpSpPr>
          <p:nvPr/>
        </p:nvGrpSpPr>
        <p:grpSpPr bwMode="auto">
          <a:xfrm>
            <a:off x="3260715" y="3643314"/>
            <a:ext cx="2954359" cy="2857520"/>
            <a:chOff x="0" y="0"/>
            <a:chExt cx="24680" cy="16211"/>
          </a:xfrm>
        </p:grpSpPr>
        <p:sp>
          <p:nvSpPr>
            <p:cNvPr id="16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5FA7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" name="Закръглен правоъгълник 17"/>
            <p:cNvSpPr>
              <a:spLocks noChangeArrowheads="1"/>
            </p:cNvSpPr>
            <p:nvPr/>
          </p:nvSpPr>
          <p:spPr bwMode="auto">
            <a:xfrm>
              <a:off x="0" y="1270"/>
              <a:ext cx="24680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E3167C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„Честит празник, </a:t>
              </a:r>
              <a:r>
                <a:rPr lang="bg-BG" sz="1400" i="1" dirty="0" smtClean="0">
                  <a:latin typeface="Times New Roman" pitchFamily="18" charset="0"/>
                  <a:cs typeface="Arial" pitchFamily="34" charset="0"/>
                </a:rPr>
                <a:t>съвременни </a:t>
              </a:r>
              <a:r>
                <a:rPr lang="bg-BG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Бъдете </a:t>
              </a:r>
              <a:r>
                <a:rPr lang="bg-BG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все така прекрасни</a:t>
              </a:r>
              <a:r>
                <a:rPr lang="bg-BG" sz="1400" b="1" i="1" dirty="0" smtClean="0">
                  <a:solidFill>
                    <a:schemeClr val="bg1"/>
                  </a:solidFill>
                  <a:latin typeface="Times New Roman" pitchFamily="18" charset="0"/>
                  <a:cs typeface="Arial" pitchFamily="34" charset="0"/>
                </a:rPr>
                <a:t>! </a:t>
              </a: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Група 7"/>
          <p:cNvGrpSpPr>
            <a:grpSpLocks/>
          </p:cNvGrpSpPr>
          <p:nvPr/>
        </p:nvGrpSpPr>
        <p:grpSpPr bwMode="auto">
          <a:xfrm>
            <a:off x="6351619" y="3571876"/>
            <a:ext cx="2720975" cy="3000396"/>
            <a:chOff x="0" y="0"/>
            <a:chExt cx="25895" cy="16211"/>
          </a:xfrm>
        </p:grpSpPr>
        <p:sp>
          <p:nvSpPr>
            <p:cNvPr id="21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2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Правоъгълник 23"/>
          <p:cNvSpPr/>
          <p:nvPr/>
        </p:nvSpPr>
        <p:spPr>
          <a:xfrm>
            <a:off x="571472" y="4143380"/>
            <a:ext cx="23574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bg-BG" i="1" dirty="0" smtClean="0">
                <a:solidFill>
                  <a:schemeClr val="bg1"/>
                </a:solidFill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Пожелаваме на целия екип на детската градина,</a:t>
            </a:r>
            <a:endParaRPr lang="bg-BG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много здраве и професионални успехи.</a:t>
            </a:r>
            <a:endParaRPr lang="bg-BG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6715140" y="4477416"/>
            <a:ext cx="19288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Бъдете здрави!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Tm="6000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а 7"/>
          <p:cNvGrpSpPr>
            <a:grpSpLocks/>
          </p:cNvGrpSpPr>
          <p:nvPr/>
        </p:nvGrpSpPr>
        <p:grpSpPr bwMode="auto">
          <a:xfrm>
            <a:off x="357158" y="428604"/>
            <a:ext cx="2720975" cy="2714644"/>
            <a:chOff x="0" y="0"/>
            <a:chExt cx="25895" cy="16211"/>
          </a:xfrm>
        </p:grpSpPr>
        <p:sp>
          <p:nvSpPr>
            <p:cNvPr id="3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5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Група 8"/>
          <p:cNvGrpSpPr>
            <a:grpSpLocks/>
          </p:cNvGrpSpPr>
          <p:nvPr/>
        </p:nvGrpSpPr>
        <p:grpSpPr bwMode="auto">
          <a:xfrm>
            <a:off x="3357554" y="285728"/>
            <a:ext cx="2643253" cy="2786082"/>
            <a:chOff x="348" y="0"/>
            <a:chExt cx="20894" cy="16211"/>
          </a:xfrm>
        </p:grpSpPr>
        <p:sp>
          <p:nvSpPr>
            <p:cNvPr id="5" name="Правоъгълник 3"/>
            <p:cNvSpPr>
              <a:spLocks/>
            </p:cNvSpPr>
            <p:nvPr/>
          </p:nvSpPr>
          <p:spPr bwMode="auto">
            <a:xfrm>
              <a:off x="5977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E7C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" name="Закръглен правоъгълник 6"/>
            <p:cNvSpPr>
              <a:spLocks noChangeArrowheads="1"/>
            </p:cNvSpPr>
            <p:nvPr/>
          </p:nvSpPr>
          <p:spPr bwMode="auto">
            <a:xfrm>
              <a:off x="348" y="2372"/>
              <a:ext cx="20894" cy="8505"/>
            </a:xfrm>
            <a:prstGeom prst="roundRect">
              <a:avLst>
                <a:gd name="adj" fmla="val 27166"/>
              </a:avLst>
            </a:prstGeom>
            <a:solidFill>
              <a:srgbClr val="FFFFFF"/>
            </a:solidFill>
            <a:ln w="25400">
              <a:solidFill>
                <a:srgbClr val="10AC9A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i="1" dirty="0" smtClean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Група 9"/>
          <p:cNvGrpSpPr>
            <a:grpSpLocks/>
          </p:cNvGrpSpPr>
          <p:nvPr/>
        </p:nvGrpSpPr>
        <p:grpSpPr bwMode="auto">
          <a:xfrm>
            <a:off x="6215074" y="357166"/>
            <a:ext cx="2773362" cy="2928958"/>
            <a:chOff x="0" y="0"/>
            <a:chExt cx="24574" cy="16211"/>
          </a:xfrm>
        </p:grpSpPr>
        <p:sp>
          <p:nvSpPr>
            <p:cNvPr id="1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D836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" name="Закръглен правоъгълник 11"/>
            <p:cNvSpPr>
              <a:spLocks noChangeArrowheads="1"/>
            </p:cNvSpPr>
            <p:nvPr/>
          </p:nvSpPr>
          <p:spPr bwMode="auto">
            <a:xfrm>
              <a:off x="0" y="1270"/>
              <a:ext cx="24574" cy="97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44A921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1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„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100" i="1" dirty="0" smtClean="0"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1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Група 12"/>
          <p:cNvGrpSpPr>
            <a:grpSpLocks/>
          </p:cNvGrpSpPr>
          <p:nvPr/>
        </p:nvGrpSpPr>
        <p:grpSpPr bwMode="auto">
          <a:xfrm>
            <a:off x="357188" y="3500438"/>
            <a:ext cx="2714585" cy="3000396"/>
            <a:chOff x="1156" y="0"/>
            <a:chExt cx="21959" cy="16211"/>
          </a:xfrm>
        </p:grpSpPr>
        <p:sp>
          <p:nvSpPr>
            <p:cNvPr id="13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E232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" name="Закръглен правоъгълник 14"/>
            <p:cNvSpPr>
              <a:spLocks noChangeArrowheads="1"/>
            </p:cNvSpPr>
            <p:nvPr/>
          </p:nvSpPr>
          <p:spPr bwMode="auto">
            <a:xfrm>
              <a:off x="1156" y="1270"/>
              <a:ext cx="21959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DBC105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Група 15"/>
          <p:cNvGrpSpPr>
            <a:grpSpLocks/>
          </p:cNvGrpSpPr>
          <p:nvPr/>
        </p:nvGrpSpPr>
        <p:grpSpPr bwMode="auto">
          <a:xfrm>
            <a:off x="3286116" y="3429000"/>
            <a:ext cx="2954359" cy="3071834"/>
            <a:chOff x="0" y="0"/>
            <a:chExt cx="24680" cy="16211"/>
          </a:xfrm>
        </p:grpSpPr>
        <p:sp>
          <p:nvSpPr>
            <p:cNvPr id="16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5FA7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" name="Закръглен правоъгълник 17"/>
            <p:cNvSpPr>
              <a:spLocks noChangeArrowheads="1"/>
            </p:cNvSpPr>
            <p:nvPr/>
          </p:nvSpPr>
          <p:spPr bwMode="auto">
            <a:xfrm>
              <a:off x="0" y="1270"/>
              <a:ext cx="24680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E3167C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i="1" dirty="0" smtClean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bg-BG" sz="1400" b="1" i="1" dirty="0" smtClean="0">
                  <a:solidFill>
                    <a:schemeClr val="bg1"/>
                  </a:solidFill>
                </a:rPr>
                <a:t>Само </a:t>
              </a:r>
              <a:r>
                <a:rPr lang="bg-BG" sz="1400" b="1" i="1" dirty="0" smtClean="0">
                  <a:solidFill>
                    <a:schemeClr val="bg1"/>
                  </a:solidFill>
                </a:rPr>
                <a:t>слънчеви дни за дечицата!”</a:t>
              </a:r>
              <a:endParaRPr lang="bg-BG" sz="1400" b="1" dirty="0" smtClean="0">
                <a:solidFill>
                  <a:schemeClr val="bg1"/>
                </a:solidFill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Група 7"/>
          <p:cNvGrpSpPr>
            <a:grpSpLocks/>
          </p:cNvGrpSpPr>
          <p:nvPr/>
        </p:nvGrpSpPr>
        <p:grpSpPr bwMode="auto">
          <a:xfrm>
            <a:off x="6351619" y="3429000"/>
            <a:ext cx="2720975" cy="3143272"/>
            <a:chOff x="0" y="0"/>
            <a:chExt cx="25895" cy="16211"/>
          </a:xfrm>
        </p:grpSpPr>
        <p:sp>
          <p:nvSpPr>
            <p:cNvPr id="21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2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Правоъгълник 23"/>
          <p:cNvSpPr/>
          <p:nvPr/>
        </p:nvSpPr>
        <p:spPr>
          <a:xfrm>
            <a:off x="428596" y="4261972"/>
            <a:ext cx="2571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bg1"/>
                </a:solidFill>
              </a:rPr>
              <a:t> </a:t>
            </a:r>
            <a:r>
              <a:rPr lang="bg-BG" sz="1400" b="1" i="1" dirty="0" smtClean="0">
                <a:solidFill>
                  <a:schemeClr val="bg1"/>
                </a:solidFill>
              </a:rPr>
              <a:t>„Бъдете горди </a:t>
            </a:r>
            <a:r>
              <a:rPr lang="bg-BG" sz="1400" b="1" i="1" dirty="0" smtClean="0">
                <a:solidFill>
                  <a:schemeClr val="bg1"/>
                </a:solidFill>
              </a:rPr>
              <a:t>деца</a:t>
            </a:r>
          </a:p>
          <a:p>
            <a:pPr algn="ctr"/>
            <a:r>
              <a:rPr lang="bg-BG" sz="1400" b="1" i="1" dirty="0" smtClean="0">
                <a:solidFill>
                  <a:schemeClr val="bg1"/>
                </a:solidFill>
              </a:rPr>
              <a:t> </a:t>
            </a:r>
            <a:r>
              <a:rPr lang="bg-BG" sz="1400" b="1" i="1" dirty="0" smtClean="0">
                <a:solidFill>
                  <a:schemeClr val="bg1"/>
                </a:solidFill>
              </a:rPr>
              <a:t>и радостни към тази градина!”</a:t>
            </a:r>
            <a:endParaRPr lang="bg-BG" sz="1400" b="1" dirty="0">
              <a:solidFill>
                <a:schemeClr val="bg1"/>
              </a:solidFill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628" y="1071546"/>
            <a:ext cx="2357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Честит празник, съвременни будители!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endParaRPr kumimoji="0" lang="bg-BG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571900" y="1191268"/>
            <a:ext cx="22145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Бъдете храбри и смели!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endParaRPr kumimoji="0" lang="bg-BG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429420" y="1142984"/>
            <a:ext cx="24288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Честит празник, Детска Градина 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Пролет!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endParaRPr kumimoji="0" lang="bg-BG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572264" y="4119096"/>
            <a:ext cx="23574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Нека всички деца да бъдат щастливи и усмихнати!</a:t>
            </a: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endParaRPr kumimoji="0" lang="bg-BG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Tm="6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а 7"/>
          <p:cNvGrpSpPr>
            <a:grpSpLocks/>
          </p:cNvGrpSpPr>
          <p:nvPr/>
        </p:nvGrpSpPr>
        <p:grpSpPr bwMode="auto">
          <a:xfrm>
            <a:off x="357158" y="428604"/>
            <a:ext cx="2720975" cy="2714644"/>
            <a:chOff x="0" y="0"/>
            <a:chExt cx="25895" cy="16211"/>
          </a:xfrm>
        </p:grpSpPr>
        <p:sp>
          <p:nvSpPr>
            <p:cNvPr id="3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5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Група 8"/>
          <p:cNvGrpSpPr>
            <a:grpSpLocks/>
          </p:cNvGrpSpPr>
          <p:nvPr/>
        </p:nvGrpSpPr>
        <p:grpSpPr bwMode="auto">
          <a:xfrm>
            <a:off x="3357554" y="285728"/>
            <a:ext cx="2643253" cy="2786082"/>
            <a:chOff x="348" y="0"/>
            <a:chExt cx="20894" cy="16211"/>
          </a:xfrm>
        </p:grpSpPr>
        <p:sp>
          <p:nvSpPr>
            <p:cNvPr id="5" name="Правоъгълник 3"/>
            <p:cNvSpPr>
              <a:spLocks/>
            </p:cNvSpPr>
            <p:nvPr/>
          </p:nvSpPr>
          <p:spPr bwMode="auto">
            <a:xfrm>
              <a:off x="5977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E7C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" name="Закръглен правоъгълник 6"/>
            <p:cNvSpPr>
              <a:spLocks noChangeArrowheads="1"/>
            </p:cNvSpPr>
            <p:nvPr/>
          </p:nvSpPr>
          <p:spPr bwMode="auto">
            <a:xfrm>
              <a:off x="348" y="2372"/>
              <a:ext cx="20894" cy="8505"/>
            </a:xfrm>
            <a:prstGeom prst="roundRect">
              <a:avLst>
                <a:gd name="adj" fmla="val 27166"/>
              </a:avLst>
            </a:prstGeom>
            <a:solidFill>
              <a:srgbClr val="FFFFFF"/>
            </a:solidFill>
            <a:ln w="25400">
              <a:solidFill>
                <a:srgbClr val="10AC9A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i="1" dirty="0" smtClean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Група 9"/>
          <p:cNvGrpSpPr>
            <a:grpSpLocks/>
          </p:cNvGrpSpPr>
          <p:nvPr/>
        </p:nvGrpSpPr>
        <p:grpSpPr bwMode="auto">
          <a:xfrm>
            <a:off x="6215074" y="357166"/>
            <a:ext cx="2773362" cy="2928958"/>
            <a:chOff x="0" y="0"/>
            <a:chExt cx="24574" cy="16211"/>
          </a:xfrm>
        </p:grpSpPr>
        <p:sp>
          <p:nvSpPr>
            <p:cNvPr id="1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D836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" name="Закръглен правоъгълник 11"/>
            <p:cNvSpPr>
              <a:spLocks noChangeArrowheads="1"/>
            </p:cNvSpPr>
            <p:nvPr/>
          </p:nvSpPr>
          <p:spPr bwMode="auto">
            <a:xfrm>
              <a:off x="0" y="1270"/>
              <a:ext cx="24574" cy="97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44A921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1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„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100" i="1" dirty="0" smtClean="0"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1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Група 12"/>
          <p:cNvGrpSpPr>
            <a:grpSpLocks/>
          </p:cNvGrpSpPr>
          <p:nvPr/>
        </p:nvGrpSpPr>
        <p:grpSpPr bwMode="auto">
          <a:xfrm>
            <a:off x="357188" y="3500438"/>
            <a:ext cx="2714585" cy="3000396"/>
            <a:chOff x="1156" y="0"/>
            <a:chExt cx="21959" cy="16211"/>
          </a:xfrm>
        </p:grpSpPr>
        <p:sp>
          <p:nvSpPr>
            <p:cNvPr id="13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E232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" name="Закръглен правоъгълник 14"/>
            <p:cNvSpPr>
              <a:spLocks noChangeArrowheads="1"/>
            </p:cNvSpPr>
            <p:nvPr/>
          </p:nvSpPr>
          <p:spPr bwMode="auto">
            <a:xfrm>
              <a:off x="1156" y="1270"/>
              <a:ext cx="21959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DBC105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Група 15"/>
          <p:cNvGrpSpPr>
            <a:grpSpLocks/>
          </p:cNvGrpSpPr>
          <p:nvPr/>
        </p:nvGrpSpPr>
        <p:grpSpPr bwMode="auto">
          <a:xfrm>
            <a:off x="3286116" y="3429000"/>
            <a:ext cx="2954359" cy="3071834"/>
            <a:chOff x="0" y="0"/>
            <a:chExt cx="24680" cy="16211"/>
          </a:xfrm>
        </p:grpSpPr>
        <p:sp>
          <p:nvSpPr>
            <p:cNvPr id="16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5FA7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" name="Закръглен правоъгълник 17"/>
            <p:cNvSpPr>
              <a:spLocks noChangeArrowheads="1"/>
            </p:cNvSpPr>
            <p:nvPr/>
          </p:nvSpPr>
          <p:spPr bwMode="auto">
            <a:xfrm>
              <a:off x="0" y="1508"/>
              <a:ext cx="24680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E3167C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bg-BG" sz="14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„Слънцето не се бои от нищо, то е нужно за да има ден! Затова и в буря се не връща, който за учител е роден!”</a:t>
              </a: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а 7"/>
          <p:cNvGrpSpPr>
            <a:grpSpLocks/>
          </p:cNvGrpSpPr>
          <p:nvPr/>
        </p:nvGrpSpPr>
        <p:grpSpPr bwMode="auto">
          <a:xfrm>
            <a:off x="6351619" y="3429000"/>
            <a:ext cx="2720975" cy="3143272"/>
            <a:chOff x="0" y="0"/>
            <a:chExt cx="25895" cy="16211"/>
          </a:xfrm>
        </p:grpSpPr>
        <p:sp>
          <p:nvSpPr>
            <p:cNvPr id="21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2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Правоъгълник 23"/>
          <p:cNvSpPr/>
          <p:nvPr/>
        </p:nvSpPr>
        <p:spPr>
          <a:xfrm>
            <a:off x="428596" y="4000504"/>
            <a:ext cx="25717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„Благодарим ви,че се грижите за нашите деца. Продължавайте да го правите с желание и любов!”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628" y="1071546"/>
            <a:ext cx="235742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1400" b="1" i="1" dirty="0" smtClean="0">
                <a:solidFill>
                  <a:schemeClr val="bg1"/>
                </a:solidFill>
              </a:rPr>
              <a:t>Всичките </a:t>
            </a:r>
            <a:r>
              <a:rPr lang="bg-BG" sz="1400" b="1" i="1" dirty="0" smtClean="0">
                <a:solidFill>
                  <a:schemeClr val="bg1"/>
                </a:solidFill>
              </a:rPr>
              <a:t>ви мечти да се сбъднат!”</a:t>
            </a:r>
            <a:endParaRPr lang="bg-BG" sz="1400" b="1" dirty="0" smtClean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571900" y="1000108"/>
            <a:ext cx="22145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„Да сте живи и здрави, и все усмихнати и лъчезарни!”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429420" y="1000108"/>
            <a:ext cx="24288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„Винаги бъдете щастливи, и живи и здрави за винаги така весели и доволни!” от Ема</a:t>
            </a:r>
            <a:endParaRPr lang="bg-BG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572264" y="4119096"/>
            <a:ext cx="23574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„Здрави и винаги усмихнати!”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а 7"/>
          <p:cNvGrpSpPr>
            <a:grpSpLocks/>
          </p:cNvGrpSpPr>
          <p:nvPr/>
        </p:nvGrpSpPr>
        <p:grpSpPr bwMode="auto">
          <a:xfrm>
            <a:off x="357158" y="428604"/>
            <a:ext cx="2720975" cy="2714644"/>
            <a:chOff x="0" y="0"/>
            <a:chExt cx="25895" cy="16211"/>
          </a:xfrm>
        </p:grpSpPr>
        <p:sp>
          <p:nvSpPr>
            <p:cNvPr id="3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5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Група 8"/>
          <p:cNvGrpSpPr>
            <a:grpSpLocks/>
          </p:cNvGrpSpPr>
          <p:nvPr/>
        </p:nvGrpSpPr>
        <p:grpSpPr bwMode="auto">
          <a:xfrm>
            <a:off x="3357554" y="285728"/>
            <a:ext cx="2643253" cy="2786082"/>
            <a:chOff x="348" y="0"/>
            <a:chExt cx="20894" cy="16211"/>
          </a:xfrm>
        </p:grpSpPr>
        <p:sp>
          <p:nvSpPr>
            <p:cNvPr id="5" name="Правоъгълник 3"/>
            <p:cNvSpPr>
              <a:spLocks/>
            </p:cNvSpPr>
            <p:nvPr/>
          </p:nvSpPr>
          <p:spPr bwMode="auto">
            <a:xfrm>
              <a:off x="5977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E7C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" name="Закръглен правоъгълник 6"/>
            <p:cNvSpPr>
              <a:spLocks noChangeArrowheads="1"/>
            </p:cNvSpPr>
            <p:nvPr/>
          </p:nvSpPr>
          <p:spPr bwMode="auto">
            <a:xfrm>
              <a:off x="348" y="2372"/>
              <a:ext cx="20894" cy="8505"/>
            </a:xfrm>
            <a:prstGeom prst="roundRect">
              <a:avLst>
                <a:gd name="adj" fmla="val 27166"/>
              </a:avLst>
            </a:prstGeom>
            <a:solidFill>
              <a:srgbClr val="FFFFFF"/>
            </a:solidFill>
            <a:ln w="25400">
              <a:solidFill>
                <a:srgbClr val="10AC9A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i="1" dirty="0" smtClean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Група 9"/>
          <p:cNvGrpSpPr>
            <a:grpSpLocks/>
          </p:cNvGrpSpPr>
          <p:nvPr/>
        </p:nvGrpSpPr>
        <p:grpSpPr bwMode="auto">
          <a:xfrm>
            <a:off x="6215074" y="357166"/>
            <a:ext cx="2773362" cy="2928958"/>
            <a:chOff x="0" y="0"/>
            <a:chExt cx="24574" cy="16211"/>
          </a:xfrm>
        </p:grpSpPr>
        <p:sp>
          <p:nvSpPr>
            <p:cNvPr id="1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D836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" name="Закръглен правоъгълник 11"/>
            <p:cNvSpPr>
              <a:spLocks noChangeArrowheads="1"/>
            </p:cNvSpPr>
            <p:nvPr/>
          </p:nvSpPr>
          <p:spPr bwMode="auto">
            <a:xfrm>
              <a:off x="0" y="1270"/>
              <a:ext cx="24574" cy="97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44A921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1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„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100" i="1" dirty="0" smtClean="0"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1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Група 12"/>
          <p:cNvGrpSpPr>
            <a:grpSpLocks/>
          </p:cNvGrpSpPr>
          <p:nvPr/>
        </p:nvGrpSpPr>
        <p:grpSpPr bwMode="auto">
          <a:xfrm>
            <a:off x="357188" y="3500438"/>
            <a:ext cx="2714585" cy="3000396"/>
            <a:chOff x="1156" y="0"/>
            <a:chExt cx="21959" cy="16211"/>
          </a:xfrm>
        </p:grpSpPr>
        <p:sp>
          <p:nvSpPr>
            <p:cNvPr id="13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E232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" name="Закръглен правоъгълник 14"/>
            <p:cNvSpPr>
              <a:spLocks noChangeArrowheads="1"/>
            </p:cNvSpPr>
            <p:nvPr/>
          </p:nvSpPr>
          <p:spPr bwMode="auto">
            <a:xfrm>
              <a:off x="1156" y="1270"/>
              <a:ext cx="21959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DBC105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Група 15"/>
          <p:cNvGrpSpPr>
            <a:grpSpLocks/>
          </p:cNvGrpSpPr>
          <p:nvPr/>
        </p:nvGrpSpPr>
        <p:grpSpPr bwMode="auto">
          <a:xfrm>
            <a:off x="3286116" y="3429000"/>
            <a:ext cx="2954359" cy="3071834"/>
            <a:chOff x="0" y="0"/>
            <a:chExt cx="24680" cy="16211"/>
          </a:xfrm>
        </p:grpSpPr>
        <p:sp>
          <p:nvSpPr>
            <p:cNvPr id="16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5FA7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" name="Закръглен правоъгълник 17"/>
            <p:cNvSpPr>
              <a:spLocks noChangeArrowheads="1"/>
            </p:cNvSpPr>
            <p:nvPr/>
          </p:nvSpPr>
          <p:spPr bwMode="auto">
            <a:xfrm>
              <a:off x="0" y="1508"/>
              <a:ext cx="24680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E3167C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bg-BG" sz="14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„</a:t>
              </a:r>
              <a:r>
                <a:rPr lang="bg-BG" sz="14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Благодарим ви от сърце за това, че ни помогнахте да пораснем!!! Обичаме ви!”</a:t>
              </a: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а 7"/>
          <p:cNvGrpSpPr>
            <a:grpSpLocks/>
          </p:cNvGrpSpPr>
          <p:nvPr/>
        </p:nvGrpSpPr>
        <p:grpSpPr bwMode="auto">
          <a:xfrm>
            <a:off x="6351619" y="3429000"/>
            <a:ext cx="2720975" cy="3143272"/>
            <a:chOff x="0" y="0"/>
            <a:chExt cx="25895" cy="16211"/>
          </a:xfrm>
        </p:grpSpPr>
        <p:sp>
          <p:nvSpPr>
            <p:cNvPr id="21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2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Правоъгълник 23"/>
          <p:cNvSpPr/>
          <p:nvPr/>
        </p:nvSpPr>
        <p:spPr>
          <a:xfrm>
            <a:off x="428596" y="3929066"/>
            <a:ext cx="25717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Много благодаря, че се грижите за детето ми, че го обичате и учите! Благодаря!”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628" y="1071546"/>
            <a:ext cx="2357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571900" y="928670"/>
            <a:ext cx="221454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„Пожелаваме много здраве, щастие и много професионални успехи!”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429420" y="1000108"/>
            <a:ext cx="242886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„Бъдете винаги усмихнати!”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572264" y="4119097"/>
            <a:ext cx="235745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„Бъдете първи във всичко!”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714348" y="1047262"/>
            <a:ext cx="207167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„Бъдете здрави и щастливи, и безкрайно игриви!”</a:t>
            </a:r>
            <a:endParaRPr kumimoji="0" lang="bg-BG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а 7"/>
          <p:cNvGrpSpPr>
            <a:grpSpLocks/>
          </p:cNvGrpSpPr>
          <p:nvPr/>
        </p:nvGrpSpPr>
        <p:grpSpPr bwMode="auto">
          <a:xfrm>
            <a:off x="357158" y="428604"/>
            <a:ext cx="2720975" cy="2714644"/>
            <a:chOff x="0" y="0"/>
            <a:chExt cx="25895" cy="16211"/>
          </a:xfrm>
        </p:grpSpPr>
        <p:sp>
          <p:nvSpPr>
            <p:cNvPr id="3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5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Група 8"/>
          <p:cNvGrpSpPr>
            <a:grpSpLocks/>
          </p:cNvGrpSpPr>
          <p:nvPr/>
        </p:nvGrpSpPr>
        <p:grpSpPr bwMode="auto">
          <a:xfrm>
            <a:off x="3357554" y="285728"/>
            <a:ext cx="2643253" cy="2786082"/>
            <a:chOff x="348" y="0"/>
            <a:chExt cx="20894" cy="16211"/>
          </a:xfrm>
        </p:grpSpPr>
        <p:sp>
          <p:nvSpPr>
            <p:cNvPr id="5" name="Правоъгълник 3"/>
            <p:cNvSpPr>
              <a:spLocks/>
            </p:cNvSpPr>
            <p:nvPr/>
          </p:nvSpPr>
          <p:spPr bwMode="auto">
            <a:xfrm>
              <a:off x="5977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E7C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" name="Закръглен правоъгълник 6"/>
            <p:cNvSpPr>
              <a:spLocks noChangeArrowheads="1"/>
            </p:cNvSpPr>
            <p:nvPr/>
          </p:nvSpPr>
          <p:spPr bwMode="auto">
            <a:xfrm>
              <a:off x="348" y="2372"/>
              <a:ext cx="20894" cy="8505"/>
            </a:xfrm>
            <a:prstGeom prst="roundRect">
              <a:avLst>
                <a:gd name="adj" fmla="val 27166"/>
              </a:avLst>
            </a:prstGeom>
            <a:solidFill>
              <a:srgbClr val="FFFFFF"/>
            </a:solidFill>
            <a:ln w="25400">
              <a:solidFill>
                <a:srgbClr val="10AC9A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i="1" dirty="0" smtClean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Група 9"/>
          <p:cNvGrpSpPr>
            <a:grpSpLocks/>
          </p:cNvGrpSpPr>
          <p:nvPr/>
        </p:nvGrpSpPr>
        <p:grpSpPr bwMode="auto">
          <a:xfrm>
            <a:off x="6215074" y="357166"/>
            <a:ext cx="2773362" cy="2928958"/>
            <a:chOff x="0" y="0"/>
            <a:chExt cx="24574" cy="16211"/>
          </a:xfrm>
        </p:grpSpPr>
        <p:sp>
          <p:nvSpPr>
            <p:cNvPr id="1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D836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" name="Закръглен правоъгълник 11"/>
            <p:cNvSpPr>
              <a:spLocks noChangeArrowheads="1"/>
            </p:cNvSpPr>
            <p:nvPr/>
          </p:nvSpPr>
          <p:spPr bwMode="auto">
            <a:xfrm>
              <a:off x="0" y="1270"/>
              <a:ext cx="24574" cy="97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44A921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1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„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100" i="1" dirty="0" smtClean="0"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1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Група 12"/>
          <p:cNvGrpSpPr>
            <a:grpSpLocks/>
          </p:cNvGrpSpPr>
          <p:nvPr/>
        </p:nvGrpSpPr>
        <p:grpSpPr bwMode="auto">
          <a:xfrm>
            <a:off x="357188" y="3500438"/>
            <a:ext cx="2714585" cy="3000396"/>
            <a:chOff x="1156" y="0"/>
            <a:chExt cx="21959" cy="16211"/>
          </a:xfrm>
        </p:grpSpPr>
        <p:sp>
          <p:nvSpPr>
            <p:cNvPr id="13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E232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" name="Закръглен правоъгълник 14"/>
            <p:cNvSpPr>
              <a:spLocks noChangeArrowheads="1"/>
            </p:cNvSpPr>
            <p:nvPr/>
          </p:nvSpPr>
          <p:spPr bwMode="auto">
            <a:xfrm>
              <a:off x="1156" y="1270"/>
              <a:ext cx="21959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DBC105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Група 15"/>
          <p:cNvGrpSpPr>
            <a:grpSpLocks/>
          </p:cNvGrpSpPr>
          <p:nvPr/>
        </p:nvGrpSpPr>
        <p:grpSpPr bwMode="auto">
          <a:xfrm>
            <a:off x="3286116" y="3429000"/>
            <a:ext cx="2954359" cy="3071834"/>
            <a:chOff x="0" y="0"/>
            <a:chExt cx="24680" cy="16211"/>
          </a:xfrm>
        </p:grpSpPr>
        <p:sp>
          <p:nvSpPr>
            <p:cNvPr id="16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5FA7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" name="Закръглен правоъгълник 17"/>
            <p:cNvSpPr>
              <a:spLocks noChangeArrowheads="1"/>
            </p:cNvSpPr>
            <p:nvPr/>
          </p:nvSpPr>
          <p:spPr bwMode="auto">
            <a:xfrm>
              <a:off x="0" y="1508"/>
              <a:ext cx="24680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E3167C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bg-BG" sz="14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„Благодарим за всички грижи!”</a:t>
              </a: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а 7"/>
          <p:cNvGrpSpPr>
            <a:grpSpLocks/>
          </p:cNvGrpSpPr>
          <p:nvPr/>
        </p:nvGrpSpPr>
        <p:grpSpPr bwMode="auto">
          <a:xfrm>
            <a:off x="6351619" y="3429000"/>
            <a:ext cx="2720975" cy="3143272"/>
            <a:chOff x="0" y="0"/>
            <a:chExt cx="25895" cy="16211"/>
          </a:xfrm>
        </p:grpSpPr>
        <p:sp>
          <p:nvSpPr>
            <p:cNvPr id="21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2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Правоъгълник 23"/>
          <p:cNvSpPr/>
          <p:nvPr/>
        </p:nvSpPr>
        <p:spPr>
          <a:xfrm>
            <a:off x="428596" y="4259713"/>
            <a:ext cx="25717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„Бъдете здрави и щастливи, деца! Весел празник!”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628" y="1071546"/>
            <a:ext cx="2357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428992" y="928670"/>
            <a:ext cx="250033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„Бъдете здрави,щастливи и все така добри с нашите дечица! Обичаме ви!”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429420" y="1000108"/>
            <a:ext cx="24288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„Пожелаваме ви винаги да сте здрави, сърдечни и усмихнати!”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572264" y="4119097"/>
            <a:ext cx="23574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714348" y="1047262"/>
            <a:ext cx="207167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„Бъдете здрави, послушни и винаги усмихнати!”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500858" y="4046529"/>
            <a:ext cx="24288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„Пожелавам на ДГ „Пролет” да са все така добри и лъчезарни. Много здраве и благоденствие!”</a:t>
            </a:r>
            <a:endParaRPr kumimoji="0" lang="bg-BG" sz="1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а 7"/>
          <p:cNvGrpSpPr>
            <a:grpSpLocks/>
          </p:cNvGrpSpPr>
          <p:nvPr/>
        </p:nvGrpSpPr>
        <p:grpSpPr bwMode="auto">
          <a:xfrm>
            <a:off x="357158" y="428604"/>
            <a:ext cx="2720975" cy="2714644"/>
            <a:chOff x="0" y="0"/>
            <a:chExt cx="25895" cy="16211"/>
          </a:xfrm>
        </p:grpSpPr>
        <p:sp>
          <p:nvSpPr>
            <p:cNvPr id="3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5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Група 8"/>
          <p:cNvGrpSpPr>
            <a:grpSpLocks/>
          </p:cNvGrpSpPr>
          <p:nvPr/>
        </p:nvGrpSpPr>
        <p:grpSpPr bwMode="auto">
          <a:xfrm>
            <a:off x="3357554" y="285728"/>
            <a:ext cx="2643253" cy="2786082"/>
            <a:chOff x="348" y="0"/>
            <a:chExt cx="20894" cy="16211"/>
          </a:xfrm>
        </p:grpSpPr>
        <p:sp>
          <p:nvSpPr>
            <p:cNvPr id="5" name="Правоъгълник 3"/>
            <p:cNvSpPr>
              <a:spLocks/>
            </p:cNvSpPr>
            <p:nvPr/>
          </p:nvSpPr>
          <p:spPr bwMode="auto">
            <a:xfrm>
              <a:off x="5977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E7C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" name="Закръглен правоъгълник 6"/>
            <p:cNvSpPr>
              <a:spLocks noChangeArrowheads="1"/>
            </p:cNvSpPr>
            <p:nvPr/>
          </p:nvSpPr>
          <p:spPr bwMode="auto">
            <a:xfrm>
              <a:off x="348" y="2372"/>
              <a:ext cx="20894" cy="8505"/>
            </a:xfrm>
            <a:prstGeom prst="roundRect">
              <a:avLst>
                <a:gd name="adj" fmla="val 27166"/>
              </a:avLst>
            </a:prstGeom>
            <a:solidFill>
              <a:srgbClr val="FFFFFF"/>
            </a:solidFill>
            <a:ln w="25400">
              <a:solidFill>
                <a:srgbClr val="10AC9A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i="1" dirty="0" smtClean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Група 9"/>
          <p:cNvGrpSpPr>
            <a:grpSpLocks/>
          </p:cNvGrpSpPr>
          <p:nvPr/>
        </p:nvGrpSpPr>
        <p:grpSpPr bwMode="auto">
          <a:xfrm>
            <a:off x="6215074" y="357166"/>
            <a:ext cx="2773362" cy="2928958"/>
            <a:chOff x="0" y="0"/>
            <a:chExt cx="24574" cy="16211"/>
          </a:xfrm>
        </p:grpSpPr>
        <p:sp>
          <p:nvSpPr>
            <p:cNvPr id="1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D836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" name="Закръглен правоъгълник 11"/>
            <p:cNvSpPr>
              <a:spLocks noChangeArrowheads="1"/>
            </p:cNvSpPr>
            <p:nvPr/>
          </p:nvSpPr>
          <p:spPr bwMode="auto">
            <a:xfrm>
              <a:off x="0" y="1270"/>
              <a:ext cx="24574" cy="97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44A921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1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„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100" i="1" dirty="0" smtClean="0"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1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Група 12"/>
          <p:cNvGrpSpPr>
            <a:grpSpLocks/>
          </p:cNvGrpSpPr>
          <p:nvPr/>
        </p:nvGrpSpPr>
        <p:grpSpPr bwMode="auto">
          <a:xfrm>
            <a:off x="357188" y="3500438"/>
            <a:ext cx="2714585" cy="3000396"/>
            <a:chOff x="1156" y="0"/>
            <a:chExt cx="21959" cy="16211"/>
          </a:xfrm>
        </p:grpSpPr>
        <p:sp>
          <p:nvSpPr>
            <p:cNvPr id="13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E232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>
                <a:solidFill>
                  <a:schemeClr val="bg1"/>
                </a:solidFill>
              </a:endParaRPr>
            </a:p>
          </p:txBody>
        </p:sp>
        <p:sp>
          <p:nvSpPr>
            <p:cNvPr id="14" name="Закръглен правоъгълник 14"/>
            <p:cNvSpPr>
              <a:spLocks noChangeArrowheads="1"/>
            </p:cNvSpPr>
            <p:nvPr/>
          </p:nvSpPr>
          <p:spPr bwMode="auto">
            <a:xfrm>
              <a:off x="1156" y="1270"/>
              <a:ext cx="21959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DBC105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Група 15"/>
          <p:cNvGrpSpPr>
            <a:grpSpLocks/>
          </p:cNvGrpSpPr>
          <p:nvPr/>
        </p:nvGrpSpPr>
        <p:grpSpPr bwMode="auto">
          <a:xfrm>
            <a:off x="3286116" y="3429000"/>
            <a:ext cx="2954359" cy="3071834"/>
            <a:chOff x="0" y="0"/>
            <a:chExt cx="24680" cy="16211"/>
          </a:xfrm>
        </p:grpSpPr>
        <p:sp>
          <p:nvSpPr>
            <p:cNvPr id="16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5FA7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" name="Закръглен правоъгълник 17"/>
            <p:cNvSpPr>
              <a:spLocks noChangeArrowheads="1"/>
            </p:cNvSpPr>
            <p:nvPr/>
          </p:nvSpPr>
          <p:spPr bwMode="auto">
            <a:xfrm>
              <a:off x="0" y="1508"/>
              <a:ext cx="24680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E3167C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а 7"/>
          <p:cNvGrpSpPr>
            <a:grpSpLocks/>
          </p:cNvGrpSpPr>
          <p:nvPr/>
        </p:nvGrpSpPr>
        <p:grpSpPr bwMode="auto">
          <a:xfrm>
            <a:off x="6351619" y="3429000"/>
            <a:ext cx="2720975" cy="3143272"/>
            <a:chOff x="0" y="0"/>
            <a:chExt cx="25895" cy="16211"/>
          </a:xfrm>
        </p:grpSpPr>
        <p:sp>
          <p:nvSpPr>
            <p:cNvPr id="21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2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Правоъгълник 23"/>
          <p:cNvSpPr/>
          <p:nvPr/>
        </p:nvSpPr>
        <p:spPr>
          <a:xfrm>
            <a:off x="428596" y="4402589"/>
            <a:ext cx="25717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„Благодарим за грижите!”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628" y="1071546"/>
            <a:ext cx="2357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428992" y="928670"/>
            <a:ext cx="250033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„Бъдете все така всеотдайни и добри към нашите деца! Благодарим ви за всичко!”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429420" y="1000108"/>
            <a:ext cx="24288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572264" y="4119097"/>
            <a:ext cx="23574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714348" y="1047262"/>
            <a:ext cx="20716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42942" y="830689"/>
            <a:ext cx="214310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„Бъдете здрави,усмихнати, умни и добри. Живота посрещайте с усмивка и разум!”</a:t>
            </a:r>
            <a:endParaRPr kumimoji="0" lang="bg-BG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357982" y="975824"/>
            <a:ext cx="25717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„Пожелаваме  ви да сте здрави, добри, усмихнати и щастливи деца!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Обичаме ви!”</a:t>
            </a:r>
            <a:endParaRPr kumimoji="0" lang="bg-BG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643338" y="4119096"/>
            <a:ext cx="22859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„Винаги щастливи, добри, игриви, закачливи, силни и бързи!”</a:t>
            </a:r>
            <a:endParaRPr kumimoji="0" lang="bg-BG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572264" y="3929066"/>
            <a:ext cx="235745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„Благодаря за всекидневните грижи за децата ни!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Бъдете посветени в работата си!”</a:t>
            </a:r>
            <a:endParaRPr kumimoji="0" lang="bg-BG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а 7"/>
          <p:cNvGrpSpPr>
            <a:grpSpLocks/>
          </p:cNvGrpSpPr>
          <p:nvPr/>
        </p:nvGrpSpPr>
        <p:grpSpPr bwMode="auto">
          <a:xfrm>
            <a:off x="357158" y="428604"/>
            <a:ext cx="2720975" cy="2714644"/>
            <a:chOff x="0" y="0"/>
            <a:chExt cx="25895" cy="16211"/>
          </a:xfrm>
        </p:grpSpPr>
        <p:sp>
          <p:nvSpPr>
            <p:cNvPr id="3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5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ru-RU" sz="1400" i="1" dirty="0" smtClean="0">
                <a:solidFill>
                  <a:srgbClr val="0070C0"/>
                </a:solidFill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Група 8"/>
          <p:cNvGrpSpPr>
            <a:grpSpLocks/>
          </p:cNvGrpSpPr>
          <p:nvPr/>
        </p:nvGrpSpPr>
        <p:grpSpPr bwMode="auto">
          <a:xfrm>
            <a:off x="3357554" y="285728"/>
            <a:ext cx="2643253" cy="2786082"/>
            <a:chOff x="348" y="0"/>
            <a:chExt cx="20894" cy="16211"/>
          </a:xfrm>
        </p:grpSpPr>
        <p:sp>
          <p:nvSpPr>
            <p:cNvPr id="5" name="Правоъгълник 3"/>
            <p:cNvSpPr>
              <a:spLocks/>
            </p:cNvSpPr>
            <p:nvPr/>
          </p:nvSpPr>
          <p:spPr bwMode="auto">
            <a:xfrm>
              <a:off x="5977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E7C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" name="Закръглен правоъгълник 6"/>
            <p:cNvSpPr>
              <a:spLocks noChangeArrowheads="1"/>
            </p:cNvSpPr>
            <p:nvPr/>
          </p:nvSpPr>
          <p:spPr bwMode="auto">
            <a:xfrm>
              <a:off x="348" y="2372"/>
              <a:ext cx="20894" cy="8505"/>
            </a:xfrm>
            <a:prstGeom prst="roundRect">
              <a:avLst>
                <a:gd name="adj" fmla="val 27166"/>
              </a:avLst>
            </a:prstGeom>
            <a:solidFill>
              <a:srgbClr val="FFFFFF"/>
            </a:solidFill>
            <a:ln w="25400">
              <a:solidFill>
                <a:srgbClr val="10AC9A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i="1" dirty="0" smtClean="0"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</a:t>
              </a: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Група 9"/>
          <p:cNvGrpSpPr>
            <a:grpSpLocks/>
          </p:cNvGrpSpPr>
          <p:nvPr/>
        </p:nvGrpSpPr>
        <p:grpSpPr bwMode="auto">
          <a:xfrm>
            <a:off x="6215074" y="357166"/>
            <a:ext cx="2773362" cy="2928958"/>
            <a:chOff x="0" y="0"/>
            <a:chExt cx="24574" cy="16211"/>
          </a:xfrm>
        </p:grpSpPr>
        <p:sp>
          <p:nvSpPr>
            <p:cNvPr id="10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D836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" name="Закръглен правоъгълник 11"/>
            <p:cNvSpPr>
              <a:spLocks noChangeArrowheads="1"/>
            </p:cNvSpPr>
            <p:nvPr/>
          </p:nvSpPr>
          <p:spPr bwMode="auto">
            <a:xfrm>
              <a:off x="0" y="1270"/>
              <a:ext cx="24574" cy="97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44A921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1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„</a:t>
              </a: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lang="bg-BG" sz="1100" i="1" dirty="0" smtClean="0">
                <a:latin typeface="Times New Roman" pitchFamily="18" charset="0"/>
                <a:cs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1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Група 12"/>
          <p:cNvGrpSpPr>
            <a:grpSpLocks/>
          </p:cNvGrpSpPr>
          <p:nvPr/>
        </p:nvGrpSpPr>
        <p:grpSpPr bwMode="auto">
          <a:xfrm>
            <a:off x="357188" y="3500438"/>
            <a:ext cx="2714585" cy="3000396"/>
            <a:chOff x="1156" y="0"/>
            <a:chExt cx="21959" cy="16211"/>
          </a:xfrm>
        </p:grpSpPr>
        <p:sp>
          <p:nvSpPr>
            <p:cNvPr id="13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E232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>
                <a:solidFill>
                  <a:schemeClr val="bg1"/>
                </a:solidFill>
              </a:endParaRPr>
            </a:p>
          </p:txBody>
        </p:sp>
        <p:sp>
          <p:nvSpPr>
            <p:cNvPr id="14" name="Закръглен правоъгълник 14"/>
            <p:cNvSpPr>
              <a:spLocks noChangeArrowheads="1"/>
            </p:cNvSpPr>
            <p:nvPr/>
          </p:nvSpPr>
          <p:spPr bwMode="auto">
            <a:xfrm>
              <a:off x="1156" y="1270"/>
              <a:ext cx="21959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DBC105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Група 15"/>
          <p:cNvGrpSpPr>
            <a:grpSpLocks/>
          </p:cNvGrpSpPr>
          <p:nvPr/>
        </p:nvGrpSpPr>
        <p:grpSpPr bwMode="auto">
          <a:xfrm>
            <a:off x="3286116" y="3429000"/>
            <a:ext cx="2954359" cy="3071834"/>
            <a:chOff x="0" y="0"/>
            <a:chExt cx="24680" cy="16211"/>
          </a:xfrm>
        </p:grpSpPr>
        <p:sp>
          <p:nvSpPr>
            <p:cNvPr id="16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5FA7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" name="Закръглен правоъгълник 17"/>
            <p:cNvSpPr>
              <a:spLocks noChangeArrowheads="1"/>
            </p:cNvSpPr>
            <p:nvPr/>
          </p:nvSpPr>
          <p:spPr bwMode="auto">
            <a:xfrm>
              <a:off x="0" y="1508"/>
              <a:ext cx="24680" cy="90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E3167C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lang="bg-BG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endParaRPr kumimoji="0" lang="bg-BG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а 7"/>
          <p:cNvGrpSpPr>
            <a:grpSpLocks/>
          </p:cNvGrpSpPr>
          <p:nvPr/>
        </p:nvGrpSpPr>
        <p:grpSpPr bwMode="auto">
          <a:xfrm>
            <a:off x="6351619" y="3429000"/>
            <a:ext cx="2720975" cy="3143272"/>
            <a:chOff x="0" y="0"/>
            <a:chExt cx="25895" cy="16211"/>
          </a:xfrm>
        </p:grpSpPr>
        <p:sp>
          <p:nvSpPr>
            <p:cNvPr id="21" name="Правоъгълник 3"/>
            <p:cNvSpPr>
              <a:spLocks/>
            </p:cNvSpPr>
            <p:nvPr/>
          </p:nvSpPr>
          <p:spPr bwMode="auto">
            <a:xfrm>
              <a:off x="7620" y="0"/>
              <a:ext cx="9017" cy="16211"/>
            </a:xfrm>
            <a:custGeom>
              <a:avLst/>
              <a:gdLst>
                <a:gd name="T0" fmla="*/ 0 w 901700"/>
                <a:gd name="T1" fmla="*/ 0 h 376555"/>
                <a:gd name="T2" fmla="*/ 901700 w 901700"/>
                <a:gd name="T3" fmla="*/ 0 h 376555"/>
                <a:gd name="T4" fmla="*/ 901700 w 901700"/>
                <a:gd name="T5" fmla="*/ 1621155 h 376555"/>
                <a:gd name="T6" fmla="*/ 469900 w 901700"/>
                <a:gd name="T7" fmla="*/ 1415976 h 376555"/>
                <a:gd name="T8" fmla="*/ 0 w 901700"/>
                <a:gd name="T9" fmla="*/ 1621155 h 376555"/>
                <a:gd name="T10" fmla="*/ 0 w 901700"/>
                <a:gd name="T11" fmla="*/ 0 h 376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1700" h="376555">
                  <a:moveTo>
                    <a:pt x="0" y="0"/>
                  </a:moveTo>
                  <a:lnTo>
                    <a:pt x="901700" y="0"/>
                  </a:lnTo>
                  <a:lnTo>
                    <a:pt x="901700" y="376555"/>
                  </a:lnTo>
                  <a:lnTo>
                    <a:pt x="469900" y="328897"/>
                  </a:lnTo>
                  <a:lnTo>
                    <a:pt x="0" y="376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2FF"/>
            </a:solidFill>
            <a:ln w="25400">
              <a:noFill/>
              <a:miter lim="400000"/>
              <a:headEnd/>
              <a:tailEnd/>
            </a:ln>
            <a:effectLst>
              <a:outerShdw dist="38100" dir="5400000" algn="t" rotWithShape="0">
                <a:srgbClr val="000000">
                  <a:alpha val="39999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2" name="Закръглен правоъгълник 4"/>
            <p:cNvSpPr>
              <a:spLocks noChangeArrowheads="1"/>
            </p:cNvSpPr>
            <p:nvPr/>
          </p:nvSpPr>
          <p:spPr bwMode="auto">
            <a:xfrm>
              <a:off x="0" y="1269"/>
              <a:ext cx="25895" cy="905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>
              <a:solidFill>
                <a:srgbClr val="0079BF"/>
              </a:solidFill>
              <a:round/>
              <a:headEnd/>
              <a:tailEnd/>
            </a:ln>
          </p:spPr>
          <p:txBody>
            <a:bodyPr vert="horz" wrap="square" lIns="38100" tIns="38100" rIns="38100" bIns="38100" numCol="1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bg-BG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„</a:t>
              </a:r>
              <a:endParaRPr kumimoji="0" lang="bg-BG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Правоъгълник 23"/>
          <p:cNvSpPr/>
          <p:nvPr/>
        </p:nvSpPr>
        <p:spPr>
          <a:xfrm>
            <a:off x="428596" y="4186016"/>
            <a:ext cx="257176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„Честит празник на всички!”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628" y="1071546"/>
            <a:ext cx="23574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428992" y="928670"/>
            <a:ext cx="250033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„Да сте живи и здрави</a:t>
            </a: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„Бъдете винаги креативни!”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429420" y="1000108"/>
            <a:ext cx="24288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572264" y="4119097"/>
            <a:ext cx="23574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714348" y="1047262"/>
            <a:ext cx="20716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42942" y="1047262"/>
            <a:ext cx="214310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„Бъдете все така позитивни!”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357982" y="975824"/>
            <a:ext cx="257173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„Пожелаваме ви да сте живи и здрави, и все така да продължавате да обучавате нашите деца!”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643338" y="4119096"/>
            <a:ext cx="22859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„Бъдете здрави, щастливи и усмихнати!”</a:t>
            </a:r>
            <a:endParaRPr lang="bg-BG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572264" y="4130109"/>
            <a:ext cx="23574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bg-BG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Всем</a:t>
            </a:r>
            <a:r>
              <a:rPr lang="bg-BG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здоровья</a:t>
            </a:r>
            <a:r>
              <a:rPr lang="bg-BG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16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счастья</a:t>
            </a:r>
            <a:r>
              <a:rPr lang="bg-BG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!”</a:t>
            </a:r>
            <a:endParaRPr kumimoji="0" lang="bg-BG" sz="16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1" name="Правоъгълник 30"/>
          <p:cNvSpPr/>
          <p:nvPr/>
        </p:nvSpPr>
        <p:spPr>
          <a:xfrm>
            <a:off x="4056612" y="1500174"/>
            <a:ext cx="9416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Славинка</a:t>
            </a:r>
            <a:endParaRPr lang="bg-BG" sz="1400" dirty="0"/>
          </a:p>
        </p:txBody>
      </p:sp>
    </p:spTree>
  </p:cSld>
  <p:clrMapOvr>
    <a:masterClrMapping/>
  </p:clrMapOvr>
  <p:transition spd="med" advTm="6000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255</TotalTime>
  <Words>548</Words>
  <Application>Microsoft Office PowerPoint</Application>
  <PresentationFormat>Презентация на цял екран (4:3)</PresentationFormat>
  <Paragraphs>152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9" baseType="lpstr">
      <vt:lpstr>Поток</vt:lpstr>
      <vt:lpstr>Табло за пожелания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да отгледаме спокойно и успяващо дете? Хранене, сън, занимания, спорт!</dc:title>
  <dc:creator>admin</dc:creator>
  <cp:lastModifiedBy>Windows User</cp:lastModifiedBy>
  <cp:revision>51</cp:revision>
  <dcterms:created xsi:type="dcterms:W3CDTF">2021-02-15T10:26:56Z</dcterms:created>
  <dcterms:modified xsi:type="dcterms:W3CDTF">2021-03-22T16:42:20Z</dcterms:modified>
</cp:coreProperties>
</file>